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4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7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9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4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2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0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94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C29E-48C7-E347-8CF8-CF380069F964}" type="datetimeFigureOut">
              <a:rPr lang="en-US" smtClean="0"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B02A2-0AB9-8C46-90AF-46B7172AA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1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03362"/>
            <a:ext cx="7772400" cy="1470025"/>
          </a:xfrm>
        </p:spPr>
        <p:txBody>
          <a:bodyPr/>
          <a:lstStyle/>
          <a:p>
            <a:r>
              <a:rPr lang="en-GB" dirty="0" smtClean="0"/>
              <a:t>Android: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Layouts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8820"/>
            <a:ext cx="6400800" cy="113997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David Meredith</a:t>
            </a:r>
          </a:p>
          <a:p>
            <a:r>
              <a:rPr lang="en-GB" dirty="0" err="1" smtClean="0"/>
              <a:t>dave@create.aau.dk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01" y="536412"/>
            <a:ext cx="2747818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9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5795902" cy="27678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932" y="2080536"/>
            <a:ext cx="4119867" cy="445829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Each layout file contains one root element, which must be (i.e., correspond to) a View or a </a:t>
            </a:r>
            <a:r>
              <a:rPr lang="en-GB" dirty="0" err="1" smtClean="0"/>
              <a:t>ViewGroup</a:t>
            </a:r>
            <a:r>
              <a:rPr lang="en-GB" dirty="0" smtClean="0"/>
              <a:t> object</a:t>
            </a:r>
          </a:p>
          <a:p>
            <a:pPr lvl="1"/>
            <a:r>
              <a:rPr lang="en-GB" dirty="0" smtClean="0"/>
              <a:t>This will usually be a Layout</a:t>
            </a:r>
          </a:p>
          <a:p>
            <a:pPr lvl="2"/>
            <a:r>
              <a:rPr lang="en-GB" dirty="0" smtClean="0"/>
              <a:t>Layout is a subclass of </a:t>
            </a:r>
            <a:r>
              <a:rPr lang="en-GB" dirty="0" err="1" smtClean="0"/>
              <a:t>ViewGroup</a:t>
            </a:r>
            <a:r>
              <a:rPr lang="en-GB" dirty="0" smtClean="0"/>
              <a:t>!</a:t>
            </a:r>
          </a:p>
          <a:p>
            <a:r>
              <a:rPr lang="en-GB" dirty="0" smtClean="0"/>
              <a:t>The root element contains child elements which correspond to Views (often widgets) and </a:t>
            </a:r>
            <a:r>
              <a:rPr lang="en-GB" dirty="0" err="1" smtClean="0"/>
              <a:t>ViewGroups</a:t>
            </a:r>
            <a:r>
              <a:rPr lang="en-GB" dirty="0" smtClean="0"/>
              <a:t> (often Layouts)</a:t>
            </a:r>
          </a:p>
          <a:p>
            <a:r>
              <a:rPr lang="en-GB" dirty="0" smtClean="0"/>
              <a:t>The layout XML file should end with “.xml” and be stored in the </a:t>
            </a:r>
            <a:r>
              <a:rPr lang="en-GB" dirty="0" smtClean="0"/>
              <a:t>res</a:t>
            </a:r>
            <a:r>
              <a:rPr lang="en-GB" dirty="0" smtClean="0"/>
              <a:t>/layout/ directory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an XML layout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03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Loading an XML layout resource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7538"/>
            <a:ext cx="8229600" cy="350287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When app is compiled, each XML layout file is compiled into a View resource</a:t>
            </a:r>
          </a:p>
          <a:p>
            <a:r>
              <a:rPr lang="en-GB" dirty="0" smtClean="0"/>
              <a:t>Load the layout by calling </a:t>
            </a:r>
            <a:r>
              <a:rPr lang="en-GB" b="1" i="1" dirty="0" err="1" smtClean="0"/>
              <a:t>setContentView</a:t>
            </a:r>
            <a:r>
              <a:rPr lang="en-GB" b="1" i="1" dirty="0" smtClean="0"/>
              <a:t>()</a:t>
            </a:r>
            <a:r>
              <a:rPr lang="en-GB" dirty="0" smtClean="0"/>
              <a:t> from the </a:t>
            </a:r>
            <a:r>
              <a:rPr lang="en-GB" b="1" i="1" dirty="0" err="1" smtClean="0"/>
              <a:t>onCreate</a:t>
            </a:r>
            <a:r>
              <a:rPr lang="en-GB" b="1" i="1" dirty="0" smtClean="0"/>
              <a:t>()</a:t>
            </a:r>
            <a:r>
              <a:rPr lang="en-GB" dirty="0" smtClean="0"/>
              <a:t> </a:t>
            </a:r>
            <a:r>
              <a:rPr lang="en-GB" dirty="0" err="1" smtClean="0"/>
              <a:t>callback</a:t>
            </a:r>
            <a:r>
              <a:rPr lang="en-GB" dirty="0" smtClean="0"/>
              <a:t> implementation in your Activity class</a:t>
            </a:r>
          </a:p>
          <a:p>
            <a:r>
              <a:rPr lang="en-GB" dirty="0" smtClean="0"/>
              <a:t>Pass </a:t>
            </a:r>
            <a:r>
              <a:rPr lang="en-GB" b="1" i="1" dirty="0" err="1" smtClean="0"/>
              <a:t>setContentView</a:t>
            </a:r>
            <a:r>
              <a:rPr lang="en-GB" b="1" i="1" dirty="0" smtClean="0"/>
              <a:t>()</a:t>
            </a:r>
            <a:r>
              <a:rPr lang="en-GB" dirty="0" smtClean="0"/>
              <a:t> the id of the layout resource, as defined in the </a:t>
            </a:r>
            <a:r>
              <a:rPr lang="en-GB" dirty="0" err="1" smtClean="0"/>
              <a:t>R.java</a:t>
            </a:r>
            <a:r>
              <a:rPr lang="en-GB" dirty="0" smtClean="0"/>
              <a:t> file</a:t>
            </a:r>
          </a:p>
          <a:p>
            <a:r>
              <a:rPr lang="en-GB" dirty="0" smtClean="0"/>
              <a:t>Example shows case for layout declared in </a:t>
            </a:r>
            <a:r>
              <a:rPr lang="en-GB" dirty="0" err="1" smtClean="0"/>
              <a:t>main_layout.xml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417638"/>
            <a:ext cx="90424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32138"/>
            <a:ext cx="8229600" cy="299402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Each View and </a:t>
            </a:r>
            <a:r>
              <a:rPr lang="en-GB" dirty="0" err="1" smtClean="0"/>
              <a:t>ViewGroup</a:t>
            </a:r>
            <a:r>
              <a:rPr lang="en-GB" dirty="0" smtClean="0"/>
              <a:t> element in an XML layout file has its own set of </a:t>
            </a:r>
            <a:r>
              <a:rPr lang="en-GB" b="1" i="1" dirty="0" smtClean="0"/>
              <a:t>attributes </a:t>
            </a:r>
            <a:r>
              <a:rPr lang="en-GB" dirty="0" smtClean="0"/>
              <a:t>(e.g., id, text)</a:t>
            </a:r>
          </a:p>
          <a:p>
            <a:pPr lvl="1"/>
            <a:r>
              <a:rPr lang="en-GB" dirty="0" smtClean="0"/>
              <a:t>These attributes are inherited by any class that subclasses View or </a:t>
            </a:r>
            <a:r>
              <a:rPr lang="en-GB" dirty="0" err="1" smtClean="0"/>
              <a:t>ViewGroup</a:t>
            </a:r>
            <a:endParaRPr lang="en-GB" dirty="0" smtClean="0"/>
          </a:p>
          <a:p>
            <a:r>
              <a:rPr lang="en-GB" dirty="0" smtClean="0"/>
              <a:t>Some attributes are </a:t>
            </a:r>
            <a:r>
              <a:rPr lang="en-GB" b="1" i="1" dirty="0" smtClean="0"/>
              <a:t>layout parameters</a:t>
            </a:r>
            <a:r>
              <a:rPr lang="en-GB" dirty="0" smtClean="0"/>
              <a:t> that describe layout orientations of a View object (e.g., </a:t>
            </a:r>
            <a:r>
              <a:rPr lang="en-GB" dirty="0" err="1" smtClean="0"/>
              <a:t>layout_width</a:t>
            </a:r>
            <a:r>
              <a:rPr lang="en-GB" dirty="0" smtClean="0"/>
              <a:t>, </a:t>
            </a:r>
            <a:r>
              <a:rPr lang="en-GB" dirty="0" err="1" smtClean="0"/>
              <a:t>layout_height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94" y="1417638"/>
            <a:ext cx="7140923" cy="14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6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0205"/>
            <a:ext cx="8229600" cy="381595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Any View object may have an integer </a:t>
            </a:r>
            <a:r>
              <a:rPr lang="en-GB" b="1" i="1" dirty="0" smtClean="0"/>
              <a:t>ID</a:t>
            </a:r>
          </a:p>
          <a:p>
            <a:r>
              <a:rPr lang="en-GB" dirty="0" smtClean="0"/>
              <a:t>Assigned in id attribute as a string</a:t>
            </a:r>
          </a:p>
          <a:p>
            <a:pPr lvl="1"/>
            <a:r>
              <a:rPr lang="en-GB" dirty="0" smtClean="0"/>
              <a:t>Associated with an integer constant in </a:t>
            </a:r>
            <a:r>
              <a:rPr lang="en-GB" dirty="0" err="1" smtClean="0"/>
              <a:t>R.java</a:t>
            </a:r>
            <a:endParaRPr lang="en-GB" dirty="0" smtClean="0"/>
          </a:p>
          <a:p>
            <a:r>
              <a:rPr lang="en-GB" dirty="0" smtClean="0"/>
              <a:t>@: indicates the type of the value following the slash</a:t>
            </a:r>
          </a:p>
          <a:p>
            <a:pPr lvl="1"/>
            <a:r>
              <a:rPr lang="en-GB" dirty="0" smtClean="0"/>
              <a:t>in this case, an “id” type resource</a:t>
            </a:r>
          </a:p>
          <a:p>
            <a:r>
              <a:rPr lang="en-GB" dirty="0" smtClean="0"/>
              <a:t>+: indicates that this is the first time the resource is being defined and that it should be added to </a:t>
            </a:r>
            <a:r>
              <a:rPr lang="en-GB" dirty="0" err="1" smtClean="0"/>
              <a:t>R.java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600200"/>
            <a:ext cx="69723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Android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4038"/>
            <a:ext cx="8229600" cy="430212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You can also access a number of Android framework IDs</a:t>
            </a:r>
          </a:p>
          <a:p>
            <a:r>
              <a:rPr lang="en-GB" dirty="0" smtClean="0"/>
              <a:t>Here you do not use the “+” symbol, since you are not defining the ID, just using one that has already been defined</a:t>
            </a:r>
          </a:p>
          <a:p>
            <a:r>
              <a:rPr lang="en-GB" dirty="0" smtClean="0"/>
              <a:t>You declare the type of the resource to be “@</a:t>
            </a:r>
            <a:r>
              <a:rPr lang="en-GB" dirty="0" err="1" smtClean="0"/>
              <a:t>android:id</a:t>
            </a:r>
            <a:r>
              <a:rPr lang="en-GB" dirty="0" smtClean="0"/>
              <a:t>” to indicate that the id is defined in the android package namespace</a:t>
            </a:r>
          </a:p>
          <a:p>
            <a:pPr lvl="1"/>
            <a:r>
              <a:rPr lang="en-GB" dirty="0" smtClean="0"/>
              <a:t>“android” namespace means referencing a resource defined in </a:t>
            </a:r>
            <a:r>
              <a:rPr lang="en-GB" dirty="0" err="1" smtClean="0"/>
              <a:t>android.R</a:t>
            </a:r>
            <a:r>
              <a:rPr lang="en-GB" dirty="0" smtClean="0"/>
              <a:t> resources class, not private resources class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417638"/>
            <a:ext cx="43307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and referencing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2749"/>
            <a:ext cx="8229600" cy="27671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First define the view or widget in the layout file and assign a unique id</a:t>
            </a:r>
          </a:p>
          <a:p>
            <a:r>
              <a:rPr lang="en-GB" dirty="0" smtClean="0"/>
              <a:t>Then create an instance of the View and capture it from the layout (usually in </a:t>
            </a:r>
            <a:r>
              <a:rPr lang="en-GB" b="1" i="1" dirty="0" err="1" smtClean="0"/>
              <a:t>onCreate</a:t>
            </a:r>
            <a:r>
              <a:rPr lang="en-GB" b="1" i="1" dirty="0" smtClean="0"/>
              <a:t>()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 a </a:t>
            </a:r>
            <a:r>
              <a:rPr lang="en-GB" b="1" i="1" dirty="0" err="1" smtClean="0"/>
              <a:t>RelativeLayout</a:t>
            </a:r>
            <a:r>
              <a:rPr lang="en-GB" dirty="0" smtClean="0"/>
              <a:t>, often need to define View position relative to other sibling Views, referred to by their IDs</a:t>
            </a:r>
          </a:p>
          <a:p>
            <a:r>
              <a:rPr lang="en-GB" dirty="0" smtClean="0"/>
              <a:t>ID should be unique throughout the entire View tree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96" y="1600200"/>
            <a:ext cx="6149790" cy="1236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3213100"/>
            <a:ext cx="8102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1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1602"/>
            <a:ext cx="8229600" cy="239126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XML layout attributes with name </a:t>
            </a:r>
            <a:r>
              <a:rPr lang="en-GB" b="1" i="1" dirty="0" err="1" smtClean="0"/>
              <a:t>layout_something</a:t>
            </a:r>
            <a:r>
              <a:rPr lang="en-GB" dirty="0" smtClean="0"/>
              <a:t> define </a:t>
            </a:r>
            <a:r>
              <a:rPr lang="en-GB" b="1" i="1" dirty="0" smtClean="0"/>
              <a:t>layout parameters</a:t>
            </a:r>
          </a:p>
          <a:p>
            <a:r>
              <a:rPr lang="en-GB" dirty="0" smtClean="0"/>
              <a:t>A </a:t>
            </a:r>
            <a:r>
              <a:rPr lang="en-GB" dirty="0" err="1" smtClean="0"/>
              <a:t>ViewGroup</a:t>
            </a:r>
            <a:r>
              <a:rPr lang="en-GB" dirty="0" smtClean="0"/>
              <a:t> implements a nested class that extends </a:t>
            </a:r>
            <a:r>
              <a:rPr lang="en-GB" b="1" dirty="0" err="1" smtClean="0"/>
              <a:t>ViewGroup.LayoutParams</a:t>
            </a:r>
            <a:endParaRPr lang="en-GB" b="1" dirty="0"/>
          </a:p>
          <a:p>
            <a:pPr lvl="1"/>
            <a:r>
              <a:rPr lang="en-GB" dirty="0" smtClean="0"/>
              <a:t>i.e., a class called </a:t>
            </a:r>
            <a:r>
              <a:rPr lang="en-GB" dirty="0" err="1" smtClean="0"/>
              <a:t>LayoutParams</a:t>
            </a:r>
            <a:r>
              <a:rPr lang="en-GB" dirty="0" smtClean="0"/>
              <a:t>, defined inside </a:t>
            </a:r>
            <a:r>
              <a:rPr lang="en-GB" dirty="0" err="1" smtClean="0"/>
              <a:t>ViewGroup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 smtClean="0"/>
              <a:t>ViewGroup.LayoutParams</a:t>
            </a:r>
            <a:r>
              <a:rPr lang="en-GB" dirty="0" smtClean="0"/>
              <a:t> class inside a </a:t>
            </a:r>
            <a:r>
              <a:rPr lang="en-GB" dirty="0" err="1" smtClean="0"/>
              <a:t>ViewGroup</a:t>
            </a:r>
            <a:r>
              <a:rPr lang="en-GB" dirty="0" smtClean="0"/>
              <a:t> defines size and position of each of its child Views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82" y="1320628"/>
            <a:ext cx="4892357" cy="27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750"/>
          </a:xfrm>
        </p:spPr>
        <p:txBody>
          <a:bodyPr/>
          <a:lstStyle/>
          <a:p>
            <a:r>
              <a:rPr lang="en-GB" dirty="0" smtClean="0"/>
              <a:t>Layout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01733"/>
            <a:ext cx="8229600" cy="281007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Every </a:t>
            </a:r>
            <a:r>
              <a:rPr lang="en-GB" dirty="0" err="1" smtClean="0"/>
              <a:t>LayoutParams</a:t>
            </a:r>
            <a:r>
              <a:rPr lang="en-GB" dirty="0" smtClean="0"/>
              <a:t> subclass has its own syntax for setting values</a:t>
            </a:r>
          </a:p>
          <a:p>
            <a:r>
              <a:rPr lang="en-GB" dirty="0" smtClean="0"/>
              <a:t>Each child element must define </a:t>
            </a:r>
            <a:r>
              <a:rPr lang="en-GB" dirty="0" err="1" smtClean="0"/>
              <a:t>LayoutParams</a:t>
            </a:r>
            <a:r>
              <a:rPr lang="en-GB" dirty="0" smtClean="0"/>
              <a:t> appropriate for its parent</a:t>
            </a:r>
          </a:p>
          <a:p>
            <a:r>
              <a:rPr lang="en-GB" dirty="0" smtClean="0"/>
              <a:t>A child </a:t>
            </a:r>
            <a:r>
              <a:rPr lang="en-GB" dirty="0" err="1" smtClean="0"/>
              <a:t>ViewGroup</a:t>
            </a:r>
            <a:r>
              <a:rPr lang="en-GB" dirty="0" smtClean="0"/>
              <a:t> may also define different </a:t>
            </a:r>
            <a:r>
              <a:rPr lang="en-GB" dirty="0" err="1" smtClean="0"/>
              <a:t>LayoutParams</a:t>
            </a:r>
            <a:r>
              <a:rPr lang="en-GB" dirty="0" smtClean="0"/>
              <a:t> for its own children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415" y="1219848"/>
            <a:ext cx="4378915" cy="24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140"/>
          </a:xfrm>
        </p:spPr>
        <p:txBody>
          <a:bodyPr/>
          <a:lstStyle/>
          <a:p>
            <a:r>
              <a:rPr lang="en-GB" dirty="0" err="1" smtClean="0"/>
              <a:t>layout_width</a:t>
            </a:r>
            <a:r>
              <a:rPr lang="en-GB" dirty="0" smtClean="0"/>
              <a:t> and </a:t>
            </a:r>
            <a:r>
              <a:rPr lang="en-GB" dirty="0" err="1" smtClean="0"/>
              <a:t>layout_height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8" y="1053778"/>
            <a:ext cx="5795902" cy="27678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52" y="1926858"/>
            <a:ext cx="4795448" cy="4931142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Every </a:t>
            </a:r>
            <a:r>
              <a:rPr lang="en-GB" dirty="0" err="1" smtClean="0"/>
              <a:t>ViewGroup.LayoutParams</a:t>
            </a:r>
            <a:r>
              <a:rPr lang="en-GB" dirty="0" smtClean="0"/>
              <a:t> defines a width (</a:t>
            </a:r>
            <a:r>
              <a:rPr lang="en-GB" dirty="0" err="1" smtClean="0"/>
              <a:t>layout_width</a:t>
            </a:r>
            <a:r>
              <a:rPr lang="en-GB" dirty="0" smtClean="0"/>
              <a:t>) and height (</a:t>
            </a:r>
            <a:r>
              <a:rPr lang="en-GB" dirty="0" err="1" smtClean="0"/>
              <a:t>layout_height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Every view in the </a:t>
            </a:r>
            <a:r>
              <a:rPr lang="en-GB" dirty="0" err="1" smtClean="0"/>
              <a:t>ViewGroup</a:t>
            </a:r>
            <a:r>
              <a:rPr lang="en-GB" dirty="0" smtClean="0"/>
              <a:t> must define these in its XML declaration</a:t>
            </a:r>
          </a:p>
          <a:p>
            <a:r>
              <a:rPr lang="en-GB" dirty="0" smtClean="0"/>
              <a:t>Many </a:t>
            </a:r>
            <a:r>
              <a:rPr lang="en-GB" dirty="0" err="1" smtClean="0"/>
              <a:t>ViewGroups</a:t>
            </a:r>
            <a:r>
              <a:rPr lang="en-GB" dirty="0" smtClean="0"/>
              <a:t> also include optional margins and borders</a:t>
            </a:r>
          </a:p>
          <a:p>
            <a:r>
              <a:rPr lang="en-GB" dirty="0" err="1" smtClean="0"/>
              <a:t>layout_width</a:t>
            </a:r>
            <a:r>
              <a:rPr lang="en-GB" dirty="0" smtClean="0"/>
              <a:t> and </a:t>
            </a:r>
            <a:r>
              <a:rPr lang="en-GB" dirty="0" err="1" smtClean="0"/>
              <a:t>layout_height</a:t>
            </a:r>
            <a:r>
              <a:rPr lang="en-GB" dirty="0" smtClean="0"/>
              <a:t> can be defined by absolute distances (DISCOURAGED!)</a:t>
            </a:r>
          </a:p>
          <a:p>
            <a:r>
              <a:rPr lang="en-GB" dirty="0" smtClean="0"/>
              <a:t>Usually define </a:t>
            </a:r>
            <a:r>
              <a:rPr lang="en-GB" dirty="0" err="1" smtClean="0"/>
              <a:t>layout_width</a:t>
            </a:r>
            <a:r>
              <a:rPr lang="en-GB" dirty="0" smtClean="0"/>
              <a:t> and </a:t>
            </a:r>
            <a:r>
              <a:rPr lang="en-GB" dirty="0" err="1" smtClean="0"/>
              <a:t>layout_height</a:t>
            </a:r>
            <a:r>
              <a:rPr lang="en-GB" dirty="0" smtClean="0"/>
              <a:t> using a constant such as</a:t>
            </a:r>
          </a:p>
          <a:p>
            <a:pPr lvl="1"/>
            <a:r>
              <a:rPr lang="en-GB" i="1" dirty="0" err="1" smtClean="0"/>
              <a:t>wrap_content</a:t>
            </a:r>
            <a:r>
              <a:rPr lang="en-GB" dirty="0" smtClean="0"/>
              <a:t> – View expands to size of content</a:t>
            </a:r>
          </a:p>
          <a:p>
            <a:pPr lvl="1"/>
            <a:r>
              <a:rPr lang="en-GB" i="1" dirty="0" err="1" smtClean="0"/>
              <a:t>fill_parent</a:t>
            </a:r>
            <a:r>
              <a:rPr lang="en-GB" i="1" dirty="0" smtClean="0"/>
              <a:t> </a:t>
            </a:r>
            <a:r>
              <a:rPr lang="en-GB" dirty="0" smtClean="0"/>
              <a:t>or </a:t>
            </a:r>
            <a:r>
              <a:rPr lang="en-GB" i="1" dirty="0" err="1" smtClean="0"/>
              <a:t>match_parent</a:t>
            </a:r>
            <a:r>
              <a:rPr lang="en-GB" dirty="0" smtClean="0"/>
              <a:t> – View as big as parent will allow</a:t>
            </a:r>
          </a:p>
          <a:p>
            <a:r>
              <a:rPr lang="en-GB" dirty="0" smtClean="0"/>
              <a:t>Can also use density-independent pixel units (</a:t>
            </a:r>
            <a:r>
              <a:rPr lang="en-GB" i="1" dirty="0" err="1" smtClean="0"/>
              <a:t>dp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73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 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256" y="1600200"/>
            <a:ext cx="4123544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View controls a rectangular area in the UI</a:t>
            </a:r>
          </a:p>
          <a:p>
            <a:r>
              <a:rPr lang="en-GB" dirty="0" smtClean="0"/>
              <a:t>View has </a:t>
            </a:r>
            <a:r>
              <a:rPr lang="en-GB" i="1" dirty="0" smtClean="0"/>
              <a:t>left</a:t>
            </a:r>
            <a:r>
              <a:rPr lang="en-GB" dirty="0" smtClean="0"/>
              <a:t>, </a:t>
            </a:r>
            <a:r>
              <a:rPr lang="en-GB" i="1" dirty="0" smtClean="0"/>
              <a:t>top</a:t>
            </a:r>
            <a:r>
              <a:rPr lang="en-GB" dirty="0" smtClean="0"/>
              <a:t>, </a:t>
            </a:r>
            <a:r>
              <a:rPr lang="en-GB" i="1" dirty="0" smtClean="0"/>
              <a:t>width</a:t>
            </a:r>
            <a:r>
              <a:rPr lang="en-GB" dirty="0" smtClean="0"/>
              <a:t> and </a:t>
            </a:r>
            <a:r>
              <a:rPr lang="en-GB" i="1" dirty="0" smtClean="0"/>
              <a:t>height</a:t>
            </a:r>
            <a:r>
              <a:rPr lang="en-GB" dirty="0" smtClean="0"/>
              <a:t> properties, expressed in pixels relative to the parent</a:t>
            </a:r>
          </a:p>
          <a:p>
            <a:r>
              <a:rPr lang="en-GB" dirty="0" smtClean="0"/>
              <a:t>Has getter methods: </a:t>
            </a:r>
            <a:r>
              <a:rPr lang="en-GB" i="1" dirty="0" err="1" smtClean="0"/>
              <a:t>getLeft</a:t>
            </a:r>
            <a:r>
              <a:rPr lang="en-GB" i="1" dirty="0" smtClean="0"/>
              <a:t>()</a:t>
            </a:r>
            <a:r>
              <a:rPr lang="en-GB" dirty="0" smtClean="0"/>
              <a:t>, </a:t>
            </a:r>
            <a:r>
              <a:rPr lang="en-GB" i="1" dirty="0" err="1" smtClean="0"/>
              <a:t>getTop</a:t>
            </a:r>
            <a:r>
              <a:rPr lang="en-GB" i="1" dirty="0" smtClean="0"/>
              <a:t>(), </a:t>
            </a:r>
            <a:r>
              <a:rPr lang="en-GB" i="1" dirty="0" err="1" smtClean="0"/>
              <a:t>getWidth</a:t>
            </a:r>
            <a:r>
              <a:rPr lang="en-GB" i="1" dirty="0" smtClean="0"/>
              <a:t>(), </a:t>
            </a:r>
            <a:r>
              <a:rPr lang="en-GB" i="1" dirty="0" err="1" smtClean="0"/>
              <a:t>getHeight</a:t>
            </a:r>
            <a:r>
              <a:rPr lang="en-GB" i="1" dirty="0" smtClean="0"/>
              <a:t>()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76988" y="696027"/>
            <a:ext cx="280884" cy="36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83961" y="1062357"/>
            <a:ext cx="4030510" cy="5613063"/>
            <a:chOff x="83961" y="1062357"/>
            <a:chExt cx="4030510" cy="5613063"/>
          </a:xfrm>
        </p:grpSpPr>
        <p:sp>
          <p:nvSpPr>
            <p:cNvPr id="4" name="Rectangle 3"/>
            <p:cNvSpPr/>
            <p:nvPr/>
          </p:nvSpPr>
          <p:spPr>
            <a:xfrm>
              <a:off x="976988" y="1600200"/>
              <a:ext cx="2637869" cy="45259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57872" y="1856071"/>
              <a:ext cx="830441" cy="928036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245660" y="1062357"/>
              <a:ext cx="0" cy="79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76996" y="1062357"/>
              <a:ext cx="0" cy="79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80884" y="1600200"/>
              <a:ext cx="976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74528" y="1850288"/>
              <a:ext cx="976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3961" y="1520032"/>
              <a:ext cx="280884" cy="36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</a:t>
              </a:r>
              <a:endParaRPr lang="en-GB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982839" y="5729306"/>
              <a:ext cx="0" cy="79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613765" y="5698541"/>
              <a:ext cx="0" cy="79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24950" y="6309090"/>
              <a:ext cx="280884" cy="36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</a:t>
              </a:r>
              <a:endParaRPr lang="en-GB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3137483" y="1600285"/>
              <a:ext cx="976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137483" y="6113952"/>
              <a:ext cx="976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833587" y="3665172"/>
              <a:ext cx="280884" cy="36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5449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Android API Guide on User Interface</a:t>
            </a: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developer.android.com</a:t>
            </a:r>
            <a:r>
              <a:rPr lang="en-GB" dirty="0" smtClean="0"/>
              <a:t>/guide/topics/</a:t>
            </a:r>
            <a:r>
              <a:rPr lang="en-GB" dirty="0" err="1" smtClean="0"/>
              <a:t>ui</a:t>
            </a:r>
            <a:r>
              <a:rPr lang="en-GB" dirty="0" smtClean="0"/>
              <a:t>/</a:t>
            </a:r>
            <a:r>
              <a:rPr lang="en-GB" dirty="0" err="1" smtClean="0"/>
              <a:t>index.html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13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7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Size, padding and margins of a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632" y="1600200"/>
            <a:ext cx="4107167" cy="4525963"/>
          </a:xfrm>
        </p:spPr>
        <p:txBody>
          <a:bodyPr>
            <a:normAutofit fontScale="62500" lnSpcReduction="20000"/>
          </a:bodyPr>
          <a:lstStyle/>
          <a:p>
            <a:r>
              <a:rPr lang="en-GB" i="1" dirty="0" err="1" smtClean="0"/>
              <a:t>getWidth</a:t>
            </a:r>
            <a:r>
              <a:rPr lang="en-GB" i="1" dirty="0" smtClean="0"/>
              <a:t>(), </a:t>
            </a:r>
            <a:r>
              <a:rPr lang="en-GB" i="1" dirty="0" err="1" smtClean="0"/>
              <a:t>getHeight</a:t>
            </a:r>
            <a:r>
              <a:rPr lang="en-GB" i="1" dirty="0" smtClean="0"/>
              <a:t>()</a:t>
            </a:r>
          </a:p>
          <a:p>
            <a:pPr lvl="1"/>
            <a:r>
              <a:rPr lang="en-GB" dirty="0" smtClean="0"/>
              <a:t>actual width and height of View on screen at drawing time after layout</a:t>
            </a:r>
            <a:endParaRPr lang="en-GB" i="1" dirty="0" smtClean="0"/>
          </a:p>
          <a:p>
            <a:r>
              <a:rPr lang="en-GB" i="1" dirty="0" err="1" smtClean="0"/>
              <a:t>getMeasuredWidth</a:t>
            </a:r>
            <a:r>
              <a:rPr lang="en-GB" i="1" dirty="0" smtClean="0"/>
              <a:t>(),</a:t>
            </a:r>
            <a:r>
              <a:rPr lang="en-GB" i="1" dirty="0"/>
              <a:t> </a:t>
            </a:r>
            <a:r>
              <a:rPr lang="en-GB" i="1" dirty="0" err="1" smtClean="0"/>
              <a:t>getMeasuredHeight</a:t>
            </a:r>
            <a:r>
              <a:rPr lang="en-GB" i="1" dirty="0" smtClean="0"/>
              <a:t>()</a:t>
            </a:r>
          </a:p>
          <a:p>
            <a:pPr lvl="1"/>
            <a:r>
              <a:rPr lang="en-GB" dirty="0" smtClean="0"/>
              <a:t>how big a view </a:t>
            </a:r>
            <a:r>
              <a:rPr lang="en-GB" i="1" dirty="0" smtClean="0"/>
              <a:t>wants</a:t>
            </a:r>
            <a:r>
              <a:rPr lang="en-GB" dirty="0" smtClean="0"/>
              <a:t> to be within its parent</a:t>
            </a:r>
          </a:p>
          <a:p>
            <a:r>
              <a:rPr lang="en-GB" i="1" dirty="0" err="1" smtClean="0"/>
              <a:t>setPadding</a:t>
            </a:r>
            <a:r>
              <a:rPr lang="en-GB" i="1" dirty="0" smtClean="0"/>
              <a:t>(), </a:t>
            </a:r>
            <a:r>
              <a:rPr lang="en-GB" i="1" dirty="0" err="1" smtClean="0"/>
              <a:t>getPaddingLeft</a:t>
            </a:r>
            <a:r>
              <a:rPr lang="en-GB" i="1" dirty="0" smtClean="0"/>
              <a:t>(), </a:t>
            </a:r>
            <a:r>
              <a:rPr lang="en-GB" i="1" dirty="0" err="1" smtClean="0"/>
              <a:t>getPaddingTop</a:t>
            </a:r>
            <a:r>
              <a:rPr lang="en-GB" i="1" dirty="0" smtClean="0"/>
              <a:t>(), </a:t>
            </a:r>
            <a:r>
              <a:rPr lang="en-GB" i="1" dirty="0" err="1" smtClean="0"/>
              <a:t>getPaddingRight</a:t>
            </a:r>
            <a:r>
              <a:rPr lang="en-GB" i="1" dirty="0" smtClean="0"/>
              <a:t>(), </a:t>
            </a:r>
            <a:r>
              <a:rPr lang="en-GB" i="1" dirty="0" err="1" smtClean="0"/>
              <a:t>getPaddingBottom</a:t>
            </a:r>
            <a:r>
              <a:rPr lang="en-GB" i="1" dirty="0" smtClean="0"/>
              <a:t>()</a:t>
            </a:r>
          </a:p>
          <a:p>
            <a:pPr lvl="1"/>
            <a:r>
              <a:rPr lang="en-GB" dirty="0" smtClean="0"/>
              <a:t>pixels of padding between contents of view and edge of its rectangle</a:t>
            </a:r>
          </a:p>
          <a:p>
            <a:r>
              <a:rPr lang="en-GB" dirty="0" err="1" smtClean="0"/>
              <a:t>ViewGroups</a:t>
            </a:r>
            <a:r>
              <a:rPr lang="en-GB" dirty="0" smtClean="0"/>
              <a:t> can be used to define margins</a:t>
            </a:r>
          </a:p>
          <a:p>
            <a:endParaRPr lang="en-GB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83961" y="1062357"/>
            <a:ext cx="4030510" cy="5613063"/>
            <a:chOff x="83961" y="1062357"/>
            <a:chExt cx="4030510" cy="5613063"/>
          </a:xfrm>
        </p:grpSpPr>
        <p:sp>
          <p:nvSpPr>
            <p:cNvPr id="5" name="Rectangle 4"/>
            <p:cNvSpPr/>
            <p:nvPr/>
          </p:nvSpPr>
          <p:spPr>
            <a:xfrm>
              <a:off x="976988" y="1600200"/>
              <a:ext cx="2637869" cy="45259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57872" y="1856071"/>
              <a:ext cx="830441" cy="928036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245660" y="1062357"/>
              <a:ext cx="0" cy="79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76996" y="1062357"/>
              <a:ext cx="0" cy="79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80884" y="1600200"/>
              <a:ext cx="976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74528" y="1850288"/>
              <a:ext cx="976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3961" y="1520032"/>
              <a:ext cx="280884" cy="36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</a:t>
              </a:r>
              <a:endParaRPr lang="en-GB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982839" y="5729306"/>
              <a:ext cx="0" cy="79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613765" y="5698541"/>
              <a:ext cx="0" cy="79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124950" y="6309090"/>
              <a:ext cx="280884" cy="36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</a:t>
              </a:r>
              <a:endParaRPr lang="en-GB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37483" y="1600285"/>
              <a:ext cx="976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137483" y="6113952"/>
              <a:ext cx="976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33587" y="3665172"/>
              <a:ext cx="280884" cy="36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79996" y="1990392"/>
            <a:ext cx="586193" cy="6838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2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layouts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8559"/>
            <a:ext cx="8229600" cy="114834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Each subclass of </a:t>
            </a:r>
            <a:r>
              <a:rPr lang="en-GB" dirty="0" err="1" smtClean="0"/>
              <a:t>ViewGroup</a:t>
            </a:r>
            <a:r>
              <a:rPr lang="en-GB" dirty="0" smtClean="0"/>
              <a:t> has its own way of managing the placement of the Views that it contains</a:t>
            </a:r>
          </a:p>
          <a:p>
            <a:r>
              <a:rPr lang="en-GB" dirty="0" smtClean="0"/>
              <a:t>Try to keep your View hierarchies shallow – otherwise they may take a noticeable time to draw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39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9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layouts with an Adapter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910" y="1600200"/>
            <a:ext cx="414689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If you want to populate a </a:t>
            </a:r>
            <a:r>
              <a:rPr lang="en-GB" dirty="0" err="1" smtClean="0"/>
              <a:t>ViewGroup</a:t>
            </a:r>
            <a:r>
              <a:rPr lang="en-GB" dirty="0" smtClean="0"/>
              <a:t> with child views at runtime, you can define a subclass of </a:t>
            </a:r>
            <a:r>
              <a:rPr lang="en-GB" b="1" i="1" dirty="0" err="1" smtClean="0"/>
              <a:t>AdapterView</a:t>
            </a:r>
            <a:endParaRPr lang="en-GB" b="1" i="1" dirty="0" smtClean="0"/>
          </a:p>
          <a:p>
            <a:r>
              <a:rPr lang="en-GB" dirty="0" smtClean="0"/>
              <a:t>An </a:t>
            </a:r>
            <a:r>
              <a:rPr lang="en-GB" b="1" i="1" dirty="0" err="1" smtClean="0"/>
              <a:t>AdapterView</a:t>
            </a:r>
            <a:r>
              <a:rPr lang="en-GB" dirty="0" smtClean="0"/>
              <a:t> uses an </a:t>
            </a:r>
            <a:r>
              <a:rPr lang="en-GB" b="1" i="1" dirty="0" smtClean="0"/>
              <a:t>Adapter</a:t>
            </a:r>
            <a:r>
              <a:rPr lang="en-GB" dirty="0" smtClean="0"/>
              <a:t> to bind data to its layout</a:t>
            </a:r>
          </a:p>
          <a:p>
            <a:r>
              <a:rPr lang="en-GB" dirty="0" smtClean="0"/>
              <a:t>Adapter serves as an intermediary between the </a:t>
            </a:r>
            <a:r>
              <a:rPr lang="en-GB" dirty="0" err="1" smtClean="0"/>
              <a:t>AdapterView</a:t>
            </a:r>
            <a:r>
              <a:rPr lang="en-GB" dirty="0" smtClean="0"/>
              <a:t> and a data source</a:t>
            </a:r>
          </a:p>
          <a:p>
            <a:r>
              <a:rPr lang="en-GB" dirty="0" smtClean="0"/>
              <a:t>Adapter retrieves data items from a database or an array and converts them into Views that can be added to the </a:t>
            </a:r>
            <a:r>
              <a:rPr lang="en-GB" dirty="0" err="1" smtClean="0"/>
              <a:t>AdapterView</a:t>
            </a:r>
            <a:r>
              <a:rPr lang="en-GB" dirty="0" smtClean="0"/>
              <a:t> layout</a:t>
            </a:r>
          </a:p>
          <a:p>
            <a:r>
              <a:rPr lang="en-GB" b="1" dirty="0" err="1" smtClean="0"/>
              <a:t>ListView</a:t>
            </a:r>
            <a:r>
              <a:rPr lang="en-GB" b="1" dirty="0" smtClean="0"/>
              <a:t> </a:t>
            </a:r>
            <a:r>
              <a:rPr lang="en-GB" dirty="0" smtClean="0"/>
              <a:t>and </a:t>
            </a:r>
            <a:r>
              <a:rPr lang="en-GB" b="1" dirty="0" err="1" smtClean="0"/>
              <a:t>GridView</a:t>
            </a:r>
            <a:r>
              <a:rPr lang="en-GB" dirty="0" smtClean="0"/>
              <a:t> are common layouts backed by Adapter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244732" cy="2513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36" y="3931402"/>
            <a:ext cx="2247331" cy="2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3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Filling an </a:t>
            </a:r>
            <a:r>
              <a:rPr lang="en-GB" dirty="0" err="1" smtClean="0"/>
              <a:t>AdapterView</a:t>
            </a:r>
            <a:r>
              <a:rPr lang="en-GB" dirty="0" smtClean="0"/>
              <a:t> with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208" y="1600200"/>
            <a:ext cx="4131592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Choose an</a:t>
            </a:r>
            <a:r>
              <a:rPr lang="en-GB" b="1" i="1" dirty="0" smtClean="0"/>
              <a:t> </a:t>
            </a:r>
            <a:r>
              <a:rPr lang="en-GB" b="1" i="1" dirty="0" err="1" smtClean="0"/>
              <a:t>AdapterView</a:t>
            </a:r>
            <a:endParaRPr lang="en-GB" dirty="0" smtClean="0"/>
          </a:p>
          <a:p>
            <a:pPr lvl="1"/>
            <a:r>
              <a:rPr lang="en-GB" dirty="0" smtClean="0"/>
              <a:t>e.g., </a:t>
            </a:r>
            <a:r>
              <a:rPr lang="en-GB" dirty="0" err="1" smtClean="0"/>
              <a:t>GridView</a:t>
            </a:r>
            <a:r>
              <a:rPr lang="en-GB" dirty="0" smtClean="0"/>
              <a:t> or </a:t>
            </a:r>
            <a:r>
              <a:rPr lang="en-GB" dirty="0" err="1" smtClean="0"/>
              <a:t>ListView</a:t>
            </a:r>
            <a:endParaRPr lang="en-GB" dirty="0" smtClean="0"/>
          </a:p>
          <a:p>
            <a:r>
              <a:rPr lang="en-GB" dirty="0" smtClean="0"/>
              <a:t>Bind the </a:t>
            </a:r>
            <a:r>
              <a:rPr lang="en-GB" dirty="0" err="1" smtClean="0"/>
              <a:t>AdapterView</a:t>
            </a:r>
            <a:r>
              <a:rPr lang="en-GB" dirty="0" smtClean="0"/>
              <a:t> to an </a:t>
            </a:r>
            <a:r>
              <a:rPr lang="en-GB" b="1" i="1" dirty="0" smtClean="0"/>
              <a:t>Adapter</a:t>
            </a:r>
          </a:p>
          <a:p>
            <a:pPr lvl="1"/>
            <a:r>
              <a:rPr lang="en-GB" dirty="0" smtClean="0"/>
              <a:t>retrieves data entries from an external source and creates a View for each entry</a:t>
            </a:r>
          </a:p>
          <a:p>
            <a:r>
              <a:rPr lang="en-GB" dirty="0" smtClean="0"/>
              <a:t>Android provides several subclasses of </a:t>
            </a:r>
            <a:r>
              <a:rPr lang="en-GB" b="1" i="1" dirty="0" smtClean="0"/>
              <a:t>Adapter</a:t>
            </a:r>
            <a:r>
              <a:rPr lang="en-GB" dirty="0" smtClean="0"/>
              <a:t> – most common are</a:t>
            </a:r>
            <a:endParaRPr lang="en-GB" b="1" i="1" dirty="0" smtClean="0"/>
          </a:p>
          <a:p>
            <a:pPr lvl="1"/>
            <a:r>
              <a:rPr lang="en-GB" b="1" i="1" dirty="0" err="1" smtClean="0"/>
              <a:t>ArrayAdapter</a:t>
            </a:r>
            <a:endParaRPr lang="en-GB" b="1" i="1" dirty="0" smtClean="0"/>
          </a:p>
          <a:p>
            <a:pPr lvl="1"/>
            <a:r>
              <a:rPr lang="en-GB" b="1" i="1" dirty="0" err="1" smtClean="0"/>
              <a:t>SimpleCursorAdapter</a:t>
            </a:r>
            <a:endParaRPr lang="en-GB" b="1" i="1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244732" cy="251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36" y="3931402"/>
            <a:ext cx="2247331" cy="2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3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ArrayAdapter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2923"/>
            <a:ext cx="8229600" cy="28432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If the data source for your layout is an array, then use an </a:t>
            </a:r>
            <a:r>
              <a:rPr lang="en-GB" b="1" dirty="0" err="1" smtClean="0"/>
              <a:t>ArrayAdapter</a:t>
            </a:r>
            <a:endParaRPr lang="en-GB" dirty="0" smtClean="0"/>
          </a:p>
          <a:p>
            <a:r>
              <a:rPr lang="en-GB" dirty="0" smtClean="0"/>
              <a:t>By default:</a:t>
            </a:r>
          </a:p>
          <a:p>
            <a:pPr lvl="1"/>
            <a:r>
              <a:rPr lang="en-GB" dirty="0" err="1" smtClean="0"/>
              <a:t>ArrayAdapter</a:t>
            </a:r>
            <a:r>
              <a:rPr lang="en-GB" dirty="0" smtClean="0"/>
              <a:t> creates a </a:t>
            </a:r>
            <a:r>
              <a:rPr lang="en-GB" dirty="0" err="1" smtClean="0"/>
              <a:t>TextView</a:t>
            </a:r>
            <a:r>
              <a:rPr lang="en-GB" dirty="0" smtClean="0"/>
              <a:t> for each item in the array and sets the </a:t>
            </a:r>
            <a:r>
              <a:rPr lang="en-GB" dirty="0" err="1" smtClean="0"/>
              <a:t>TextView</a:t>
            </a:r>
            <a:r>
              <a:rPr lang="en-GB" dirty="0" smtClean="0"/>
              <a:t> text using the item’s </a:t>
            </a:r>
            <a:r>
              <a:rPr lang="en-GB" dirty="0" err="1" smtClean="0"/>
              <a:t>toString</a:t>
            </a:r>
            <a:r>
              <a:rPr lang="en-GB" dirty="0" smtClean="0"/>
              <a:t>()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417638"/>
            <a:ext cx="8623300" cy="67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438400"/>
            <a:ext cx="8420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80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ArrayAdapter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7288"/>
            <a:ext cx="8229600" cy="411153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Example shows how to display an array of Strings in a </a:t>
            </a:r>
            <a:r>
              <a:rPr lang="en-GB" dirty="0" err="1" smtClean="0"/>
              <a:t>ListView</a:t>
            </a:r>
            <a:endParaRPr lang="en-GB" dirty="0" smtClean="0"/>
          </a:p>
          <a:p>
            <a:r>
              <a:rPr lang="en-GB" dirty="0" smtClean="0"/>
              <a:t>Construct an </a:t>
            </a:r>
            <a:r>
              <a:rPr lang="en-GB" dirty="0" err="1" smtClean="0"/>
              <a:t>ArrayAdapter</a:t>
            </a:r>
            <a:r>
              <a:rPr lang="en-GB" dirty="0" smtClean="0"/>
              <a:t> as above, where arguments are as follows</a:t>
            </a:r>
          </a:p>
          <a:p>
            <a:pPr lvl="1"/>
            <a:r>
              <a:rPr lang="en-GB" dirty="0" smtClean="0"/>
              <a:t>“this” is the app </a:t>
            </a:r>
            <a:r>
              <a:rPr lang="en-GB" b="1" dirty="0" smtClean="0"/>
              <a:t>Context</a:t>
            </a:r>
          </a:p>
          <a:p>
            <a:pPr lvl="1"/>
            <a:r>
              <a:rPr lang="en-GB" dirty="0" smtClean="0"/>
              <a:t>“android.R.layout.simple_list_item_1” is a reference to the layout that contains a </a:t>
            </a:r>
            <a:r>
              <a:rPr lang="en-GB" dirty="0" err="1" smtClean="0"/>
              <a:t>TextView</a:t>
            </a:r>
            <a:r>
              <a:rPr lang="en-GB" dirty="0" smtClean="0"/>
              <a:t> for each String</a:t>
            </a:r>
          </a:p>
          <a:p>
            <a:pPr lvl="1"/>
            <a:r>
              <a:rPr lang="en-GB" dirty="0" smtClean="0"/>
              <a:t>“</a:t>
            </a:r>
            <a:r>
              <a:rPr lang="en-GB" dirty="0" err="1" smtClean="0"/>
              <a:t>myStringArray</a:t>
            </a:r>
            <a:r>
              <a:rPr lang="en-GB" dirty="0" smtClean="0"/>
              <a:t>” is your array of Strings</a:t>
            </a:r>
          </a:p>
          <a:p>
            <a:pPr lvl="1"/>
            <a:endParaRPr lang="en-GB" i="1" dirty="0" smtClean="0"/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574970"/>
            <a:ext cx="86233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2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an </a:t>
            </a:r>
            <a:r>
              <a:rPr lang="en-GB" dirty="0" err="1" smtClean="0"/>
              <a:t>ArrayAdapter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2556"/>
            <a:ext cx="8229600" cy="438282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Once you’ve constructed your </a:t>
            </a:r>
            <a:r>
              <a:rPr lang="en-GB" dirty="0" err="1" smtClean="0"/>
              <a:t>ArrayAdapter</a:t>
            </a:r>
            <a:r>
              <a:rPr lang="en-GB" dirty="0" smtClean="0"/>
              <a:t>, you just call </a:t>
            </a:r>
            <a:r>
              <a:rPr lang="en-GB" b="1" i="1" dirty="0" err="1" smtClean="0"/>
              <a:t>setAdapter</a:t>
            </a:r>
            <a:r>
              <a:rPr lang="en-GB" b="1" i="1" dirty="0" smtClean="0"/>
              <a:t>()</a:t>
            </a:r>
            <a:r>
              <a:rPr lang="en-GB" dirty="0" smtClean="0"/>
              <a:t> on your </a:t>
            </a:r>
            <a:r>
              <a:rPr lang="en-GB" b="1" dirty="0" err="1" smtClean="0"/>
              <a:t>ListView</a:t>
            </a:r>
            <a:endParaRPr lang="en-GB" b="1" dirty="0" smtClean="0"/>
          </a:p>
          <a:p>
            <a:r>
              <a:rPr lang="en-GB" dirty="0" smtClean="0"/>
              <a:t>You can customise appearance by overriding </a:t>
            </a:r>
            <a:r>
              <a:rPr lang="en-GB" b="1" dirty="0" err="1" smtClean="0"/>
              <a:t>toString</a:t>
            </a:r>
            <a:r>
              <a:rPr lang="en-GB" b="1" dirty="0" smtClean="0"/>
              <a:t>()</a:t>
            </a:r>
            <a:r>
              <a:rPr lang="en-GB" dirty="0" smtClean="0"/>
              <a:t> method for the objects in the array</a:t>
            </a:r>
          </a:p>
          <a:p>
            <a:r>
              <a:rPr lang="en-GB" dirty="0" smtClean="0"/>
              <a:t>If you want each item to be displayed in another type of View</a:t>
            </a:r>
          </a:p>
          <a:p>
            <a:pPr lvl="1"/>
            <a:r>
              <a:rPr lang="en-GB" dirty="0" smtClean="0"/>
              <a:t>extend </a:t>
            </a:r>
            <a:r>
              <a:rPr lang="en-GB" dirty="0" err="1" smtClean="0"/>
              <a:t>ArrayAdapter</a:t>
            </a:r>
            <a:endParaRPr lang="en-GB" dirty="0" smtClean="0"/>
          </a:p>
          <a:p>
            <a:pPr lvl="1"/>
            <a:r>
              <a:rPr lang="en-GB" dirty="0" smtClean="0"/>
              <a:t>override </a:t>
            </a:r>
            <a:r>
              <a:rPr lang="en-GB" b="1" dirty="0" err="1" smtClean="0"/>
              <a:t>getView</a:t>
            </a:r>
            <a:r>
              <a:rPr lang="en-GB" b="1" dirty="0" smtClean="0"/>
              <a:t>()</a:t>
            </a:r>
            <a:r>
              <a:rPr lang="en-GB" dirty="0" smtClean="0"/>
              <a:t> to return the type of View you need</a:t>
            </a:r>
          </a:p>
          <a:p>
            <a:pPr lvl="2"/>
            <a:r>
              <a:rPr lang="en-GB" dirty="0" smtClean="0"/>
              <a:t>e.g., use an </a:t>
            </a:r>
            <a:r>
              <a:rPr lang="en-GB" dirty="0" err="1" smtClean="0"/>
              <a:t>ImageView</a:t>
            </a:r>
            <a:r>
              <a:rPr lang="en-GB" dirty="0" smtClean="0"/>
              <a:t> to hold each image in an Array of images</a:t>
            </a:r>
          </a:p>
          <a:p>
            <a:pPr lvl="2"/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337074"/>
            <a:ext cx="8420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99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SimpleCursorAdapter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2726"/>
            <a:ext cx="8229600" cy="409018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When your data comes from a </a:t>
            </a:r>
            <a:r>
              <a:rPr lang="en-GB" b="1" dirty="0" smtClean="0"/>
              <a:t>Cursor</a:t>
            </a:r>
            <a:r>
              <a:rPr lang="en-GB" dirty="0" smtClean="0"/>
              <a:t>, use a</a:t>
            </a:r>
            <a:r>
              <a:rPr lang="en-GB" b="1" dirty="0"/>
              <a:t> </a:t>
            </a:r>
            <a:r>
              <a:rPr lang="en-GB" b="1" dirty="0" err="1" smtClean="0"/>
              <a:t>SimpleCursorAdapter</a:t>
            </a:r>
            <a:r>
              <a:rPr lang="en-GB" dirty="0" smtClean="0"/>
              <a:t> to adapt it to an </a:t>
            </a:r>
            <a:r>
              <a:rPr lang="en-GB" dirty="0" err="1" smtClean="0"/>
              <a:t>AdapterView</a:t>
            </a:r>
            <a:endParaRPr lang="en-GB" dirty="0" smtClean="0"/>
          </a:p>
          <a:p>
            <a:r>
              <a:rPr lang="en-GB" dirty="0" smtClean="0"/>
              <a:t>Must specify a layout for each row in the Cursor</a:t>
            </a:r>
          </a:p>
          <a:p>
            <a:r>
              <a:rPr lang="en-GB" dirty="0" smtClean="0"/>
              <a:t>Must specify which columns in the Cursor are inserted into which Views in the layout</a:t>
            </a:r>
          </a:p>
          <a:p>
            <a:r>
              <a:rPr lang="en-GB" dirty="0" smtClean="0"/>
              <a:t>e.g., to display names and numbers of contacts,</a:t>
            </a:r>
          </a:p>
          <a:p>
            <a:pPr lvl="1"/>
            <a:r>
              <a:rPr lang="en-GB" dirty="0" smtClean="0"/>
              <a:t>specify a String array giving the columns in the Cursor that will be used</a:t>
            </a:r>
          </a:p>
          <a:p>
            <a:pPr lvl="1"/>
            <a:r>
              <a:rPr lang="en-GB" dirty="0" smtClean="0"/>
              <a:t>specify an array of </a:t>
            </a:r>
            <a:r>
              <a:rPr lang="en-GB" dirty="0" err="1" smtClean="0"/>
              <a:t>int</a:t>
            </a:r>
            <a:r>
              <a:rPr lang="en-GB" dirty="0" smtClean="0"/>
              <a:t> IDs giving the corresponding Views for the Cursor columns (see above)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57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 </a:t>
            </a:r>
            <a:r>
              <a:rPr lang="en-GB" dirty="0" err="1" smtClean="0"/>
              <a:t>SimpleCursorAdapter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9974"/>
            <a:ext cx="8229600" cy="3067979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When you instantiate the </a:t>
            </a:r>
            <a:r>
              <a:rPr lang="en-GB" dirty="0" err="1" smtClean="0"/>
              <a:t>SimpleCursorAdapter</a:t>
            </a:r>
            <a:r>
              <a:rPr lang="en-GB" dirty="0" smtClean="0"/>
              <a:t>, pass</a:t>
            </a:r>
          </a:p>
          <a:p>
            <a:pPr lvl="1"/>
            <a:r>
              <a:rPr lang="en-GB" dirty="0" smtClean="0"/>
              <a:t>the layout to use for each result (row)</a:t>
            </a:r>
          </a:p>
          <a:p>
            <a:pPr lvl="1"/>
            <a:r>
              <a:rPr lang="en-GB" dirty="0" smtClean="0"/>
              <a:t>the Cursor containing the results (rows)</a:t>
            </a:r>
          </a:p>
          <a:p>
            <a:pPr lvl="1"/>
            <a:r>
              <a:rPr lang="en-GB" dirty="0" smtClean="0"/>
              <a:t>the array of columns</a:t>
            </a:r>
          </a:p>
          <a:p>
            <a:pPr lvl="1"/>
            <a:r>
              <a:rPr lang="en-GB" dirty="0" smtClean="0"/>
              <a:t>the array of Views</a:t>
            </a:r>
          </a:p>
          <a:p>
            <a:r>
              <a:rPr lang="en-GB" dirty="0" err="1" smtClean="0"/>
              <a:t>SimpleCursorAdapter</a:t>
            </a:r>
            <a:r>
              <a:rPr lang="en-GB" dirty="0" smtClean="0"/>
              <a:t> creates a View for each row in the Cursor using the layout provided by inserting each item in </a:t>
            </a:r>
            <a:r>
              <a:rPr lang="en-GB" dirty="0" err="1" smtClean="0"/>
              <a:t>fromColumns</a:t>
            </a:r>
            <a:r>
              <a:rPr lang="en-GB" dirty="0" smtClean="0"/>
              <a:t> into the corresponding View in </a:t>
            </a:r>
            <a:r>
              <a:rPr lang="en-GB" dirty="0" err="1" smtClean="0"/>
              <a:t>toViews</a:t>
            </a:r>
            <a:endParaRPr lang="en-GB" dirty="0" smtClean="0"/>
          </a:p>
          <a:p>
            <a:r>
              <a:rPr lang="en-GB" dirty="0" smtClean="0"/>
              <a:t>If data in underlying data source changes, send a </a:t>
            </a:r>
            <a:r>
              <a:rPr lang="en-GB" b="1" dirty="0" err="1" smtClean="0"/>
              <a:t>notifyDataSetChanged</a:t>
            </a:r>
            <a:r>
              <a:rPr lang="en-GB" b="1" dirty="0" smtClean="0"/>
              <a:t>()</a:t>
            </a:r>
            <a:r>
              <a:rPr lang="en-GB" dirty="0" smtClean="0"/>
              <a:t> –attached view will refresh itself with the new data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5514"/>
            <a:ext cx="8229600" cy="1047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35936"/>
            <a:ext cx="8229600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75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Handling click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206"/>
            <a:ext cx="8229600" cy="186551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Respond to click events on </a:t>
            </a:r>
            <a:r>
              <a:rPr lang="en-GB" dirty="0" err="1" smtClean="0"/>
              <a:t>AdapterView</a:t>
            </a:r>
            <a:r>
              <a:rPr lang="en-GB" dirty="0" smtClean="0"/>
              <a:t> items by implementing the </a:t>
            </a:r>
            <a:r>
              <a:rPr lang="en-GB" b="1" dirty="0" err="1" smtClean="0"/>
              <a:t>AdapterView.OnItemClickListener</a:t>
            </a:r>
            <a:r>
              <a:rPr lang="en-GB" dirty="0" smtClean="0"/>
              <a:t> interface</a:t>
            </a:r>
          </a:p>
          <a:p>
            <a:r>
              <a:rPr lang="en-GB" dirty="0" smtClean="0"/>
              <a:t>Then set the </a:t>
            </a:r>
            <a:r>
              <a:rPr lang="en-GB" dirty="0" err="1" smtClean="0"/>
              <a:t>AdapterView’s</a:t>
            </a:r>
            <a:r>
              <a:rPr lang="en-GB" dirty="0" smtClean="0"/>
              <a:t> </a:t>
            </a:r>
            <a:r>
              <a:rPr lang="en-GB" dirty="0" err="1" smtClean="0"/>
              <a:t>OnItemClickListener</a:t>
            </a:r>
            <a:r>
              <a:rPr lang="en-GB" dirty="0" smtClean="0"/>
              <a:t> to an instance of this implementation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9148"/>
            <a:ext cx="8229600" cy="20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910" y="1600200"/>
            <a:ext cx="4146890" cy="481703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user interface (UI) is everything that the user can see and interact with</a:t>
            </a:r>
          </a:p>
          <a:p>
            <a:r>
              <a:rPr lang="en-GB" dirty="0" smtClean="0"/>
              <a:t>Android provides pre-built UI components such as structured </a:t>
            </a:r>
            <a:r>
              <a:rPr lang="en-GB" b="1" i="1" dirty="0" smtClean="0"/>
              <a:t>layout</a:t>
            </a:r>
            <a:r>
              <a:rPr lang="en-GB" dirty="0" smtClean="0"/>
              <a:t> objects and </a:t>
            </a:r>
            <a:r>
              <a:rPr lang="en-GB" b="1" i="1" dirty="0" smtClean="0"/>
              <a:t>input controls </a:t>
            </a:r>
            <a:r>
              <a:rPr lang="en-GB" dirty="0" smtClean="0"/>
              <a:t>that you can use to build your UI</a:t>
            </a:r>
          </a:p>
          <a:p>
            <a:r>
              <a:rPr lang="en-GB" dirty="0" smtClean="0"/>
              <a:t>Android also provides other modules for special interfaces such as </a:t>
            </a:r>
            <a:r>
              <a:rPr lang="en-GB" b="1" i="1" dirty="0" smtClean="0"/>
              <a:t>dialogs</a:t>
            </a:r>
            <a:r>
              <a:rPr lang="en-GB" dirty="0" smtClean="0"/>
              <a:t>, </a:t>
            </a:r>
            <a:r>
              <a:rPr lang="en-GB" b="1" i="1" dirty="0" smtClean="0"/>
              <a:t>notifications</a:t>
            </a:r>
            <a:r>
              <a:rPr lang="en-GB" dirty="0" smtClean="0"/>
              <a:t> and </a:t>
            </a:r>
            <a:r>
              <a:rPr lang="en-GB" b="1" i="1" dirty="0" smtClean="0"/>
              <a:t>menus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2536"/>
            <a:ext cx="4082710" cy="33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4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549"/>
          </a:xfrm>
        </p:spPr>
        <p:txBody>
          <a:bodyPr/>
          <a:lstStyle/>
          <a:p>
            <a:r>
              <a:rPr lang="en-GB" dirty="0" err="1" smtClean="0"/>
              <a:t>LinearLayout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304" y="1097711"/>
            <a:ext cx="4080495" cy="557733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err="1" smtClean="0"/>
              <a:t>LinearLayout</a:t>
            </a:r>
            <a:r>
              <a:rPr lang="en-GB" dirty="0" smtClean="0"/>
              <a:t> is a </a:t>
            </a:r>
            <a:r>
              <a:rPr lang="en-GB" dirty="0" err="1" smtClean="0"/>
              <a:t>ViewGroup</a:t>
            </a:r>
            <a:r>
              <a:rPr lang="en-GB" dirty="0" smtClean="0"/>
              <a:t> that aligns all its children in a single row or column</a:t>
            </a:r>
          </a:p>
          <a:p>
            <a:r>
              <a:rPr lang="en-GB" dirty="0" smtClean="0"/>
              <a:t>Direction specified with </a:t>
            </a:r>
            <a:r>
              <a:rPr lang="en-GB" b="1" dirty="0" err="1" smtClean="0"/>
              <a:t>android:orientation</a:t>
            </a:r>
            <a:r>
              <a:rPr lang="en-GB" dirty="0" smtClean="0"/>
              <a:t> attribute</a:t>
            </a:r>
          </a:p>
          <a:p>
            <a:r>
              <a:rPr lang="en-GB" dirty="0" smtClean="0"/>
              <a:t>Horizontal list will be height of the tallest element</a:t>
            </a:r>
          </a:p>
          <a:p>
            <a:r>
              <a:rPr lang="en-GB" dirty="0" smtClean="0"/>
              <a:t>Vertical list will be width of the widest element</a:t>
            </a:r>
          </a:p>
          <a:p>
            <a:r>
              <a:rPr lang="en-GB" dirty="0" err="1" smtClean="0"/>
              <a:t>LinearLayout</a:t>
            </a:r>
            <a:r>
              <a:rPr lang="en-GB" dirty="0" smtClean="0"/>
              <a:t> respects </a:t>
            </a:r>
            <a:r>
              <a:rPr lang="en-GB" i="1" dirty="0" smtClean="0"/>
              <a:t>margins</a:t>
            </a:r>
            <a:r>
              <a:rPr lang="en-GB" b="1" i="1" dirty="0" smtClean="0"/>
              <a:t> </a:t>
            </a:r>
            <a:r>
              <a:rPr lang="en-GB" dirty="0" smtClean="0"/>
              <a:t>between children and </a:t>
            </a:r>
            <a:r>
              <a:rPr lang="en-GB" i="1" dirty="0" smtClean="0"/>
              <a:t>gravity</a:t>
            </a:r>
            <a:r>
              <a:rPr lang="en-GB" dirty="0" smtClean="0"/>
              <a:t> of each child</a:t>
            </a:r>
          </a:p>
          <a:p>
            <a:pPr lvl="1"/>
            <a:r>
              <a:rPr lang="en-GB" i="1" dirty="0" smtClean="0"/>
              <a:t>gravity </a:t>
            </a:r>
            <a:r>
              <a:rPr lang="en-GB" dirty="0" smtClean="0"/>
              <a:t>is right, </a:t>
            </a:r>
            <a:r>
              <a:rPr lang="en-GB" dirty="0" err="1" smtClean="0"/>
              <a:t>center</a:t>
            </a:r>
            <a:r>
              <a:rPr lang="en-GB" dirty="0" smtClean="0"/>
              <a:t>, or left alignment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16636"/>
            <a:ext cx="4115466" cy="30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8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 weight in </a:t>
            </a:r>
            <a:r>
              <a:rPr lang="en-GB" dirty="0" err="1" smtClean="0"/>
              <a:t>LinearLayout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0" y="1417638"/>
            <a:ext cx="5435600" cy="503948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 </a:t>
            </a:r>
            <a:r>
              <a:rPr lang="en-GB" dirty="0" err="1" smtClean="0"/>
              <a:t>LinearLayout</a:t>
            </a:r>
            <a:r>
              <a:rPr lang="en-GB" dirty="0" smtClean="0"/>
              <a:t>, can assign a </a:t>
            </a:r>
            <a:r>
              <a:rPr lang="en-GB" i="1" dirty="0" smtClean="0"/>
              <a:t>weight</a:t>
            </a:r>
            <a:r>
              <a:rPr lang="en-GB" dirty="0" smtClean="0"/>
              <a:t> to each child with </a:t>
            </a:r>
            <a:r>
              <a:rPr lang="en-GB" b="1" dirty="0" err="1" smtClean="0"/>
              <a:t>android:layout_weight</a:t>
            </a:r>
            <a:r>
              <a:rPr lang="en-GB" dirty="0" smtClean="0"/>
              <a:t> attribute</a:t>
            </a:r>
          </a:p>
          <a:p>
            <a:pPr lvl="1"/>
            <a:r>
              <a:rPr lang="en-GB" dirty="0" smtClean="0"/>
              <a:t>Remaining space is allocated in proportion to the assigned weight of the children</a:t>
            </a:r>
          </a:p>
          <a:p>
            <a:pPr lvl="1"/>
            <a:r>
              <a:rPr lang="en-GB" dirty="0" smtClean="0"/>
              <a:t>Default weight is 0</a:t>
            </a:r>
          </a:p>
          <a:p>
            <a:r>
              <a:rPr lang="en-GB" dirty="0" smtClean="0"/>
              <a:t>If three text fields have weights, 1, 1 and 0, then</a:t>
            </a:r>
          </a:p>
          <a:p>
            <a:pPr lvl="1"/>
            <a:r>
              <a:rPr lang="en-GB" dirty="0" smtClean="0"/>
              <a:t>third text field is only big enough to contain its content</a:t>
            </a:r>
          </a:p>
          <a:p>
            <a:pPr lvl="1"/>
            <a:r>
              <a:rPr lang="en-GB" dirty="0" smtClean="0"/>
              <a:t>other two share equally the space remaining after all three fields are measured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794000" cy="466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5128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LinearLayout</a:t>
            </a:r>
            <a:r>
              <a:rPr lang="en-GB" dirty="0" smtClean="0"/>
              <a:t> in which elements are equally sized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 </a:t>
            </a:r>
            <a:r>
              <a:rPr lang="en-GB" b="1" dirty="0" err="1" smtClean="0"/>
              <a:t>android:layout_height</a:t>
            </a:r>
            <a:r>
              <a:rPr lang="en-GB" dirty="0" smtClean="0"/>
              <a:t> (for vertical layout) to “0dp”</a:t>
            </a:r>
          </a:p>
          <a:p>
            <a:r>
              <a:rPr lang="en-GB" dirty="0" smtClean="0"/>
              <a:t>Set </a:t>
            </a:r>
            <a:r>
              <a:rPr lang="en-GB" b="1" dirty="0" err="1" smtClean="0"/>
              <a:t>android:layout_width</a:t>
            </a:r>
            <a:r>
              <a:rPr lang="en-GB" dirty="0" smtClean="0"/>
              <a:t> (for horizontal layout) to “0dp”</a:t>
            </a:r>
          </a:p>
          <a:p>
            <a:r>
              <a:rPr lang="en-GB" dirty="0" smtClean="0"/>
              <a:t>Set </a:t>
            </a:r>
            <a:r>
              <a:rPr lang="en-GB" b="1" dirty="0" err="1" smtClean="0"/>
              <a:t>android:layout_weight</a:t>
            </a:r>
            <a:r>
              <a:rPr lang="en-GB" dirty="0" smtClean="0"/>
              <a:t> of each view to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864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734"/>
            <a:ext cx="8229600" cy="801549"/>
          </a:xfrm>
        </p:spPr>
        <p:txBody>
          <a:bodyPr/>
          <a:lstStyle/>
          <a:p>
            <a:r>
              <a:rPr lang="en-GB" dirty="0" err="1" smtClean="0"/>
              <a:t>LinearLayout</a:t>
            </a:r>
            <a:r>
              <a:rPr lang="en-GB" dirty="0" smtClean="0"/>
              <a:t> Example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36283"/>
            <a:ext cx="3729372" cy="5521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91" y="1361247"/>
            <a:ext cx="2794000" cy="466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6189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RelativeLayout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256" y="1600200"/>
            <a:ext cx="412354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/>
              <a:t>RelativeLayout</a:t>
            </a:r>
            <a:r>
              <a:rPr lang="en-GB" dirty="0" smtClean="0"/>
              <a:t> displays children in positions relative to each other (siblings)...</a:t>
            </a:r>
          </a:p>
          <a:p>
            <a:pPr lvl="1"/>
            <a:r>
              <a:rPr lang="en-GB" dirty="0" smtClean="0"/>
              <a:t>e.g., “left-of” or “below” a sibling</a:t>
            </a:r>
          </a:p>
          <a:p>
            <a:r>
              <a:rPr lang="en-GB" dirty="0" smtClean="0"/>
              <a:t>...or relative to the parent </a:t>
            </a:r>
            <a:r>
              <a:rPr lang="en-GB" dirty="0" err="1" smtClean="0"/>
              <a:t>RelativeLayout</a:t>
            </a:r>
            <a:r>
              <a:rPr lang="en-GB" dirty="0" smtClean="0"/>
              <a:t> area</a:t>
            </a:r>
          </a:p>
          <a:p>
            <a:pPr lvl="1"/>
            <a:r>
              <a:rPr lang="en-GB" dirty="0" smtClean="0"/>
              <a:t>e.g., aligned to the bottom, left of centre</a:t>
            </a:r>
          </a:p>
          <a:p>
            <a:endParaRPr lang="en-GB" dirty="0" smtClean="0"/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56540"/>
            <a:ext cx="4106056" cy="30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4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RelativeLayout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256" y="1600200"/>
            <a:ext cx="4123544" cy="4525963"/>
          </a:xfrm>
        </p:spPr>
        <p:txBody>
          <a:bodyPr>
            <a:normAutofit fontScale="92500"/>
          </a:bodyPr>
          <a:lstStyle/>
          <a:p>
            <a:r>
              <a:rPr lang="en-GB" b="1" dirty="0" err="1" smtClean="0"/>
              <a:t>RelativeLayout</a:t>
            </a:r>
            <a:r>
              <a:rPr lang="en-GB" dirty="0" smtClean="0"/>
              <a:t> can eliminate nested </a:t>
            </a:r>
            <a:r>
              <a:rPr lang="en-GB" dirty="0" err="1" smtClean="0"/>
              <a:t>ViewGroups</a:t>
            </a:r>
            <a:r>
              <a:rPr lang="en-GB" dirty="0" smtClean="0"/>
              <a:t> and keep the View hierarchy flat</a:t>
            </a:r>
          </a:p>
          <a:p>
            <a:pPr lvl="1"/>
            <a:r>
              <a:rPr lang="en-GB" dirty="0" smtClean="0"/>
              <a:t>improves performance!</a:t>
            </a:r>
          </a:p>
          <a:p>
            <a:r>
              <a:rPr lang="en-GB" dirty="0" smtClean="0"/>
              <a:t>Can sometimes replace several nested </a:t>
            </a:r>
            <a:r>
              <a:rPr lang="en-GB" dirty="0" err="1" smtClean="0"/>
              <a:t>LinearLayouts</a:t>
            </a:r>
            <a:r>
              <a:rPr lang="en-GB" dirty="0" smtClean="0"/>
              <a:t> with a single </a:t>
            </a:r>
            <a:r>
              <a:rPr lang="en-GB" dirty="0" err="1" smtClean="0"/>
              <a:t>RelativeLayout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56540"/>
            <a:ext cx="4106056" cy="30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9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Positioning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RelativeLayout</a:t>
            </a:r>
            <a:r>
              <a:rPr lang="en-GB" dirty="0" smtClean="0"/>
              <a:t> lets child views specify their positions relative to each other and the containing Layout</a:t>
            </a:r>
          </a:p>
          <a:p>
            <a:r>
              <a:rPr lang="en-GB" dirty="0" smtClean="0"/>
              <a:t>e.g., align two elements by right border, make one below another, </a:t>
            </a:r>
            <a:r>
              <a:rPr lang="en-GB" dirty="0" err="1" smtClean="0"/>
              <a:t>centered</a:t>
            </a:r>
            <a:r>
              <a:rPr lang="en-GB" dirty="0" smtClean="0"/>
              <a:t> in the screen, </a:t>
            </a:r>
            <a:r>
              <a:rPr lang="en-GB" dirty="0" err="1" smtClean="0"/>
              <a:t>centered</a:t>
            </a:r>
            <a:r>
              <a:rPr lang="en-GB" dirty="0" smtClean="0"/>
              <a:t> left, etc.</a:t>
            </a:r>
          </a:p>
          <a:p>
            <a:r>
              <a:rPr lang="en-GB" dirty="0" smtClean="0"/>
              <a:t>By default, all child Views drawn in the top-left of the layout</a:t>
            </a:r>
          </a:p>
          <a:p>
            <a:r>
              <a:rPr lang="en-GB" dirty="0" smtClean="0"/>
              <a:t>Define positions using layout properties available from </a:t>
            </a:r>
            <a:r>
              <a:rPr lang="en-GB" dirty="0" err="1" smtClean="0"/>
              <a:t>RelativeLayout.LayoutParams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85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layout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err="1" smtClean="0"/>
              <a:t>android:layout_alignParentTop</a:t>
            </a:r>
            <a:endParaRPr lang="en-GB" b="1" dirty="0" smtClean="0"/>
          </a:p>
          <a:p>
            <a:pPr lvl="1"/>
            <a:r>
              <a:rPr lang="en-GB" dirty="0" smtClean="0"/>
              <a:t>if “true” then top edge of View matches top edge of parent</a:t>
            </a:r>
          </a:p>
          <a:p>
            <a:r>
              <a:rPr lang="en-GB" b="1" dirty="0" err="1" smtClean="0"/>
              <a:t>android:layout_centerVertical</a:t>
            </a:r>
            <a:endParaRPr lang="en-GB" b="1" dirty="0" smtClean="0"/>
          </a:p>
          <a:p>
            <a:pPr lvl="1"/>
            <a:r>
              <a:rPr lang="en-GB" dirty="0" smtClean="0"/>
              <a:t>if “true”, child </a:t>
            </a:r>
            <a:r>
              <a:rPr lang="en-GB" dirty="0" err="1" smtClean="0"/>
              <a:t>centered</a:t>
            </a:r>
            <a:r>
              <a:rPr lang="en-GB" dirty="0" smtClean="0"/>
              <a:t> vertically in parent</a:t>
            </a:r>
          </a:p>
          <a:p>
            <a:r>
              <a:rPr lang="en-GB" b="1" dirty="0" err="1" smtClean="0"/>
              <a:t>android:layout_below</a:t>
            </a:r>
            <a:endParaRPr lang="en-GB" b="1" dirty="0" smtClean="0"/>
          </a:p>
          <a:p>
            <a:pPr lvl="1"/>
            <a:r>
              <a:rPr lang="en-GB" dirty="0" smtClean="0"/>
              <a:t>Top edge of this View below View specified with resource ID</a:t>
            </a:r>
          </a:p>
          <a:p>
            <a:r>
              <a:rPr lang="en-GB" b="1" dirty="0" err="1" smtClean="0"/>
              <a:t>android:layout_toRightOf</a:t>
            </a:r>
            <a:endParaRPr lang="en-GB" b="1" dirty="0" smtClean="0"/>
          </a:p>
          <a:p>
            <a:pPr lvl="1"/>
            <a:r>
              <a:rPr lang="en-GB" dirty="0" smtClean="0"/>
              <a:t>Left edge of this View to the right of View specified with resource ID</a:t>
            </a:r>
          </a:p>
          <a:p>
            <a:r>
              <a:rPr lang="en-GB" dirty="0" smtClean="0"/>
              <a:t>There are many more </a:t>
            </a:r>
            <a:r>
              <a:rPr lang="en-GB" dirty="0" err="1" smtClean="0"/>
              <a:t>RelativeLayout</a:t>
            </a:r>
            <a:r>
              <a:rPr lang="en-GB" dirty="0" smtClean="0"/>
              <a:t> layout attributes!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849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RelativeLayout</a:t>
            </a:r>
            <a:r>
              <a:rPr lang="en-GB" dirty="0" smtClean="0"/>
              <a:t> layout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Value for a layout property in </a:t>
            </a:r>
            <a:r>
              <a:rPr lang="en-GB" dirty="0" err="1" smtClean="0"/>
              <a:t>RelativeLayout</a:t>
            </a:r>
            <a:r>
              <a:rPr lang="en-GB" dirty="0" smtClean="0"/>
              <a:t> is either </a:t>
            </a:r>
          </a:p>
          <a:p>
            <a:pPr lvl="1"/>
            <a:r>
              <a:rPr lang="en-GB" dirty="0" smtClean="0"/>
              <a:t>a </a:t>
            </a:r>
            <a:r>
              <a:rPr lang="en-GB" b="1" dirty="0" err="1" smtClean="0"/>
              <a:t>boolean</a:t>
            </a:r>
            <a:r>
              <a:rPr lang="en-GB" dirty="0" smtClean="0"/>
              <a:t> – enables layout position relative to parent </a:t>
            </a:r>
            <a:r>
              <a:rPr lang="en-GB" dirty="0" err="1" smtClean="0"/>
              <a:t>RelativeLayout</a:t>
            </a:r>
            <a:endParaRPr lang="en-GB" dirty="0" smtClean="0"/>
          </a:p>
          <a:p>
            <a:pPr lvl="1"/>
            <a:r>
              <a:rPr lang="en-GB" dirty="0" smtClean="0"/>
              <a:t>an </a:t>
            </a:r>
            <a:r>
              <a:rPr lang="en-GB" b="1" dirty="0" smtClean="0"/>
              <a:t>ID</a:t>
            </a:r>
            <a:r>
              <a:rPr lang="en-GB" dirty="0" smtClean="0"/>
              <a:t> – references another View in Layout relative to which this View should be positioned</a:t>
            </a:r>
          </a:p>
          <a:p>
            <a:r>
              <a:rPr lang="en-GB" dirty="0" smtClean="0"/>
              <a:t>Views can be declared in any order in the XML layout file</a:t>
            </a:r>
          </a:p>
          <a:p>
            <a:pPr lvl="1"/>
            <a:r>
              <a:rPr lang="en-GB" dirty="0" smtClean="0"/>
              <a:t>so a View can depend on a View that is declared later in the XML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545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40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</a:t>
            </a:r>
            <a:r>
              <a:rPr lang="en-GB" dirty="0" err="1" smtClean="0"/>
              <a:t>RelativeLayout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57807"/>
            <a:ext cx="3815471" cy="5486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79" y="1242866"/>
            <a:ext cx="2794000" cy="466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9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4513"/>
            <a:ext cx="8229599" cy="317484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All Android UI elements built using </a:t>
            </a:r>
            <a:r>
              <a:rPr lang="en-GB" b="1" i="1" dirty="0" smtClean="0"/>
              <a:t>View</a:t>
            </a:r>
            <a:r>
              <a:rPr lang="en-GB" dirty="0" smtClean="0"/>
              <a:t> and </a:t>
            </a:r>
            <a:r>
              <a:rPr lang="en-GB" b="1" i="1" dirty="0" err="1" smtClean="0"/>
              <a:t>ViewGroup</a:t>
            </a:r>
            <a:r>
              <a:rPr lang="en-GB" dirty="0"/>
              <a:t> </a:t>
            </a:r>
            <a:r>
              <a:rPr lang="en-GB" dirty="0" smtClean="0"/>
              <a:t>objects</a:t>
            </a:r>
          </a:p>
          <a:p>
            <a:r>
              <a:rPr lang="en-GB" b="1" i="1" dirty="0" smtClean="0"/>
              <a:t>View</a:t>
            </a:r>
            <a:r>
              <a:rPr lang="en-GB" dirty="0" smtClean="0"/>
              <a:t> is an object that draws something on the screen that the user can interact with</a:t>
            </a:r>
          </a:p>
          <a:p>
            <a:r>
              <a:rPr lang="en-GB" b="1" i="1" dirty="0" err="1" smtClean="0"/>
              <a:t>ViewGroup</a:t>
            </a:r>
            <a:r>
              <a:rPr lang="en-GB" dirty="0" smtClean="0"/>
              <a:t> is a container that holds Views and other </a:t>
            </a:r>
            <a:r>
              <a:rPr lang="en-GB" dirty="0" err="1" smtClean="0"/>
              <a:t>ViewGroup</a:t>
            </a:r>
            <a:r>
              <a:rPr lang="en-GB" dirty="0" smtClean="0"/>
              <a:t> objects and defines layout of all or part of the screen</a:t>
            </a:r>
          </a:p>
          <a:p>
            <a:r>
              <a:rPr lang="en-GB" dirty="0" smtClean="0"/>
              <a:t>Views and </a:t>
            </a:r>
            <a:r>
              <a:rPr lang="en-GB" dirty="0" err="1" smtClean="0"/>
              <a:t>ViewGroups</a:t>
            </a:r>
            <a:r>
              <a:rPr lang="en-GB" dirty="0" smtClean="0"/>
              <a:t> for a particular screen arranged into a </a:t>
            </a:r>
            <a:r>
              <a:rPr lang="en-GB" b="1" i="1" dirty="0" smtClean="0"/>
              <a:t>hierarchy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354" y="1309558"/>
            <a:ext cx="3665162" cy="1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3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interface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420" y="1600200"/>
            <a:ext cx="4133379" cy="4817037"/>
          </a:xfrm>
        </p:spPr>
        <p:txBody>
          <a:bodyPr>
            <a:normAutofit fontScale="70000" lnSpcReduction="20000"/>
          </a:bodyPr>
          <a:lstStyle/>
          <a:p>
            <a:r>
              <a:rPr lang="en-GB" b="1" i="1" dirty="0" err="1" smtClean="0"/>
              <a:t>ViewGroup</a:t>
            </a:r>
            <a:r>
              <a:rPr lang="en-GB" dirty="0" smtClean="0"/>
              <a:t> is an invisible container that organizes child Views (some of which might themselves be </a:t>
            </a:r>
            <a:r>
              <a:rPr lang="en-GB" dirty="0" err="1" smtClean="0"/>
              <a:t>ViewGroups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ViewGroup</a:t>
            </a:r>
            <a:r>
              <a:rPr lang="en-GB" dirty="0" smtClean="0"/>
              <a:t> is a subclass of View!</a:t>
            </a:r>
          </a:p>
          <a:p>
            <a:r>
              <a:rPr lang="en-GB" dirty="0" smtClean="0"/>
              <a:t>Child Views inside a </a:t>
            </a:r>
            <a:r>
              <a:rPr lang="en-GB" dirty="0" err="1" smtClean="0"/>
              <a:t>ViewGroup</a:t>
            </a:r>
            <a:r>
              <a:rPr lang="en-GB" dirty="0" smtClean="0"/>
              <a:t> are widgets or input controls that draw some part of the UI</a:t>
            </a:r>
          </a:p>
          <a:p>
            <a:r>
              <a:rPr lang="en-GB" dirty="0" smtClean="0"/>
              <a:t>Make your UI no more complex than it needs to be</a:t>
            </a:r>
          </a:p>
          <a:p>
            <a:pPr lvl="1"/>
            <a:r>
              <a:rPr lang="en-GB" dirty="0" smtClean="0"/>
              <a:t>It takes more time and memory to construct and display a complex View hierarchy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0" y="2571417"/>
            <a:ext cx="3665162" cy="1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1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962"/>
          </a:xfrm>
        </p:spPr>
        <p:txBody>
          <a:bodyPr/>
          <a:lstStyle/>
          <a:p>
            <a:r>
              <a:rPr lang="en-GB" dirty="0" smtClean="0"/>
              <a:t>User interface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12743"/>
            <a:ext cx="8229600" cy="253959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Declare your layout either</a:t>
            </a:r>
          </a:p>
          <a:p>
            <a:pPr lvl="1"/>
            <a:r>
              <a:rPr lang="en-GB" dirty="0" smtClean="0"/>
              <a:t>in code, by instantiating View objects and building a tree</a:t>
            </a:r>
          </a:p>
          <a:p>
            <a:pPr lvl="1"/>
            <a:r>
              <a:rPr lang="en-GB" dirty="0" smtClean="0"/>
              <a:t>in </a:t>
            </a:r>
            <a:r>
              <a:rPr lang="en-GB" dirty="0" smtClean="0"/>
              <a:t>an </a:t>
            </a:r>
            <a:r>
              <a:rPr lang="en-GB" dirty="0" smtClean="0"/>
              <a:t>XML layout file (PREFERRED!)</a:t>
            </a:r>
          </a:p>
          <a:p>
            <a:pPr lvl="2"/>
            <a:r>
              <a:rPr lang="en-GB" dirty="0" smtClean="0"/>
              <a:t>Name of XML element for a View is the same as the class name of the View (e.g., </a:t>
            </a:r>
            <a:r>
              <a:rPr lang="en-GB" dirty="0" err="1" smtClean="0"/>
              <a:t>TextView</a:t>
            </a:r>
            <a:r>
              <a:rPr lang="en-GB" dirty="0" smtClean="0"/>
              <a:t>, </a:t>
            </a:r>
            <a:r>
              <a:rPr lang="en-GB" dirty="0" err="1" smtClean="0"/>
              <a:t>LinearLayout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Above is a simple vertical layout with a </a:t>
            </a:r>
            <a:r>
              <a:rPr lang="en-GB" dirty="0" err="1" smtClean="0"/>
              <a:t>TextView</a:t>
            </a:r>
            <a:r>
              <a:rPr lang="en-GB" dirty="0" smtClean="0"/>
              <a:t> and a Button</a:t>
            </a:r>
          </a:p>
          <a:p>
            <a:pPr lvl="2"/>
            <a:r>
              <a:rPr lang="en-GB" dirty="0" smtClean="0"/>
              <a:t>When XML layout loaded, each node </a:t>
            </a:r>
            <a:r>
              <a:rPr lang="en-GB" b="1" i="1" dirty="0" smtClean="0"/>
              <a:t>inflated </a:t>
            </a:r>
            <a:r>
              <a:rPr lang="en-GB" dirty="0" smtClean="0"/>
              <a:t>into a runtime object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42" y="1244600"/>
            <a:ext cx="5796493" cy="27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3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49700"/>
            <a:ext cx="8229600" cy="2464373"/>
          </a:xfrm>
        </p:spPr>
        <p:txBody>
          <a:bodyPr>
            <a:normAutofit fontScale="85000" lnSpcReduction="20000"/>
          </a:bodyPr>
          <a:lstStyle/>
          <a:p>
            <a:r>
              <a:rPr lang="en-GB" b="1" i="1" dirty="0" smtClean="0"/>
              <a:t>Layout</a:t>
            </a:r>
            <a:r>
              <a:rPr lang="en-GB" dirty="0" smtClean="0"/>
              <a:t> defines visual structure of a user interface</a:t>
            </a:r>
          </a:p>
          <a:p>
            <a:pPr lvl="1"/>
            <a:r>
              <a:rPr lang="en-GB" dirty="0" smtClean="0"/>
              <a:t>e.g., for an Activity or an app widget</a:t>
            </a:r>
          </a:p>
          <a:p>
            <a:r>
              <a:rPr lang="en-GB" dirty="0" smtClean="0"/>
              <a:t>You can declare Layouts either in your Java code or in an XML layout file</a:t>
            </a:r>
          </a:p>
          <a:p>
            <a:pPr lvl="1"/>
            <a:r>
              <a:rPr lang="en-GB" dirty="0" smtClean="0"/>
              <a:t>Can declare default layouts in XML</a:t>
            </a:r>
          </a:p>
          <a:p>
            <a:pPr lvl="1"/>
            <a:r>
              <a:rPr lang="en-GB" dirty="0" smtClean="0"/>
              <a:t>Modify state of UI components in your code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00200"/>
            <a:ext cx="82677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8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Declaring UI in XML resource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0655"/>
            <a:ext cx="8229600" cy="300522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Declaring UI in XML resource lets you separate presentation from logic and behaviour</a:t>
            </a:r>
          </a:p>
          <a:p>
            <a:pPr lvl="1"/>
            <a:r>
              <a:rPr lang="en-GB" dirty="0" smtClean="0"/>
              <a:t>Can modify presentation without changing code</a:t>
            </a:r>
          </a:p>
          <a:p>
            <a:r>
              <a:rPr lang="en-GB" dirty="0" smtClean="0"/>
              <a:t>Can create XML layouts for different screen orientations, sizes and densities or different languages</a:t>
            </a:r>
          </a:p>
          <a:p>
            <a:r>
              <a:rPr lang="en-GB" dirty="0" smtClean="0"/>
              <a:t>Easier to debug when layout defined in XML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16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0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layout in XML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50599"/>
            <a:ext cx="8229600" cy="242490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XML vocabulary for defining layouts follows naming of classes and methods</a:t>
            </a:r>
          </a:p>
          <a:p>
            <a:pPr lvl="1"/>
            <a:r>
              <a:rPr lang="en-GB" dirty="0" smtClean="0"/>
              <a:t>XML element names correspond to class names</a:t>
            </a:r>
          </a:p>
          <a:p>
            <a:pPr lvl="1"/>
            <a:r>
              <a:rPr lang="en-GB" dirty="0" smtClean="0"/>
              <a:t>XML attribute names correspond to methods</a:t>
            </a:r>
          </a:p>
          <a:p>
            <a:pPr lvl="2"/>
            <a:r>
              <a:rPr lang="en-GB" dirty="0" smtClean="0"/>
              <a:t>Though there are a couple of small differences</a:t>
            </a:r>
          </a:p>
          <a:p>
            <a:pPr lvl="3"/>
            <a:r>
              <a:rPr lang="en-GB" dirty="0" smtClean="0"/>
              <a:t>e.g., </a:t>
            </a:r>
            <a:r>
              <a:rPr lang="en-GB" dirty="0" err="1" smtClean="0"/>
              <a:t>EditText.setText</a:t>
            </a:r>
            <a:r>
              <a:rPr lang="en-GB" dirty="0" smtClean="0"/>
              <a:t>() corresponds to text attribute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783" y="1244600"/>
            <a:ext cx="6109005" cy="2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2132</Words>
  <Application>Microsoft Macintosh PowerPoint</Application>
  <PresentationFormat>On-screen Show (4:3)</PresentationFormat>
  <Paragraphs>216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Android: Layouts</vt:lpstr>
      <vt:lpstr>Source</vt:lpstr>
      <vt:lpstr>Introduction</vt:lpstr>
      <vt:lpstr>Overview</vt:lpstr>
      <vt:lpstr>User interface layout</vt:lpstr>
      <vt:lpstr>User interface layout</vt:lpstr>
      <vt:lpstr>Layouts</vt:lpstr>
      <vt:lpstr>Declaring UI in XML resource</vt:lpstr>
      <vt:lpstr>Defining layout in XML</vt:lpstr>
      <vt:lpstr>Writing an XML layout file</vt:lpstr>
      <vt:lpstr>Loading an XML layout resource</vt:lpstr>
      <vt:lpstr>Attributes</vt:lpstr>
      <vt:lpstr>ID</vt:lpstr>
      <vt:lpstr>Android resources</vt:lpstr>
      <vt:lpstr>Creating and referencing Views</vt:lpstr>
      <vt:lpstr>Layout parameters</vt:lpstr>
      <vt:lpstr>Layout parameters</vt:lpstr>
      <vt:lpstr>layout_width and layout_height</vt:lpstr>
      <vt:lpstr>Layout position</vt:lpstr>
      <vt:lpstr>Size, padding and margins of a View</vt:lpstr>
      <vt:lpstr>Common layouts</vt:lpstr>
      <vt:lpstr>Building layouts with an Adapter</vt:lpstr>
      <vt:lpstr>Filling an AdapterView with data</vt:lpstr>
      <vt:lpstr>ArrayAdapter</vt:lpstr>
      <vt:lpstr>ArrayAdapter</vt:lpstr>
      <vt:lpstr>Using an ArrayAdapter</vt:lpstr>
      <vt:lpstr>SimpleCursorAdapter</vt:lpstr>
      <vt:lpstr>Using a SimpleCursorAdapter</vt:lpstr>
      <vt:lpstr>Handling click events</vt:lpstr>
      <vt:lpstr>LinearLayout</vt:lpstr>
      <vt:lpstr>Layout weight in LinearLayout</vt:lpstr>
      <vt:lpstr>LinearLayout in which elements are equally sized</vt:lpstr>
      <vt:lpstr>LinearLayout Example</vt:lpstr>
      <vt:lpstr>RelativeLayout</vt:lpstr>
      <vt:lpstr>RelativeLayout</vt:lpstr>
      <vt:lpstr>Positioning Views</vt:lpstr>
      <vt:lpstr>Examples of layout properties</vt:lpstr>
      <vt:lpstr>RelativeLayout layout properties</vt:lpstr>
      <vt:lpstr>Example of RelativeLayout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Android: User Interface</dc:title>
  <dc:creator>David Meredith</dc:creator>
  <cp:lastModifiedBy>David Meredith</cp:lastModifiedBy>
  <cp:revision>52</cp:revision>
  <dcterms:created xsi:type="dcterms:W3CDTF">2013-03-07T09:10:04Z</dcterms:created>
  <dcterms:modified xsi:type="dcterms:W3CDTF">2013-03-08T00:10:34Z</dcterms:modified>
</cp:coreProperties>
</file>